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68" r:id="rId8"/>
    <p:sldId id="279" r:id="rId9"/>
    <p:sldId id="280" r:id="rId10"/>
    <p:sldId id="283" r:id="rId11"/>
    <p:sldId id="281" r:id="rId12"/>
    <p:sldId id="284" r:id="rId13"/>
    <p:sldId id="274" r:id="rId14"/>
    <p:sldId id="282"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48" d="100"/>
          <a:sy n="48" d="100"/>
        </p:scale>
        <p:origin x="67" y="869"/>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5/17/2022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5/17/2022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archive.ics.uci.edu/ml/machine-learning-databases/ionosphere/ionosphere.data"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srcRect/>
          <a:stretch/>
        </p:blipFill>
        <p:spPr>
          <a:xfrm>
            <a:off x="752100" y="1235239"/>
            <a:ext cx="6825035" cy="4387522"/>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4"/>
            <a:ext cx="5869021" cy="3087860"/>
          </a:xfrm>
        </p:spPr>
        <p:txBody>
          <a:bodyPr/>
          <a:lstStyle/>
          <a:p>
            <a:r>
              <a:rPr lang="en-US" sz="2800" b="0" i="0" dirty="0">
                <a:solidFill>
                  <a:srgbClr val="555555"/>
                </a:solidFill>
                <a:effectLst/>
                <a:latin typeface="Helvetica Neue"/>
              </a:rPr>
              <a:t>prediction of structure in the atmosphere</a:t>
            </a:r>
            <a:endParaRPr lang="en-US" sz="2800"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3694035"/>
            <a:ext cx="4925188" cy="770389"/>
          </a:xfrm>
        </p:spPr>
        <p:txBody>
          <a:bodyPr>
            <a:normAutofit fontScale="92500" lnSpcReduction="10000"/>
          </a:bodyPr>
          <a:lstStyle/>
          <a:p>
            <a:r>
              <a:rPr lang="en-US" dirty="0"/>
              <a:t>UPPALA LIKITHA-20BCI7048</a:t>
            </a:r>
          </a:p>
          <a:p>
            <a:r>
              <a:rPr lang="en-US" dirty="0"/>
              <a:t>SHARANYA JORRIGALA-20BCI7092</a:t>
            </a:r>
          </a:p>
          <a:p>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5" name="TextBox 4">
            <a:extLst>
              <a:ext uri="{FF2B5EF4-FFF2-40B4-BE49-F238E27FC236}">
                <a16:creationId xmlns:a16="http://schemas.microsoft.com/office/drawing/2014/main" id="{B457EA29-927E-3A61-CD6B-305708E3E1D7}"/>
              </a:ext>
            </a:extLst>
          </p:cNvPr>
          <p:cNvSpPr txBox="1"/>
          <p:nvPr/>
        </p:nvSpPr>
        <p:spPr>
          <a:xfrm>
            <a:off x="3173503" y="420452"/>
            <a:ext cx="6096000" cy="523220"/>
          </a:xfrm>
          <a:prstGeom prst="rect">
            <a:avLst/>
          </a:prstGeom>
          <a:noFill/>
        </p:spPr>
        <p:txBody>
          <a:bodyPr wrap="square">
            <a:spAutoFit/>
          </a:bodyPr>
          <a:lstStyle/>
          <a:p>
            <a:pPr algn="ctr"/>
            <a:r>
              <a:rPr lang="en-IN" sz="2800" b="0" dirty="0">
                <a:solidFill>
                  <a:schemeClr val="bg1"/>
                </a:solidFill>
                <a:effectLst/>
                <a:latin typeface="Courier New" panose="02070309020205020404" pitchFamily="49" charset="0"/>
              </a:rPr>
              <a:t>Accuracy </a:t>
            </a:r>
            <a:r>
              <a:rPr lang="en-IN" sz="2800" b="0" dirty="0" err="1">
                <a:solidFill>
                  <a:schemeClr val="bg1"/>
                </a:solidFill>
                <a:effectLst/>
                <a:latin typeface="Courier New" panose="02070309020205020404" pitchFamily="49" charset="0"/>
              </a:rPr>
              <a:t>comparision</a:t>
            </a:r>
            <a:r>
              <a:rPr lang="en-IN" sz="2800" b="0" dirty="0">
                <a:solidFill>
                  <a:schemeClr val="bg1"/>
                </a:solidFill>
                <a:effectLst/>
                <a:latin typeface="Courier New" panose="02070309020205020404" pitchFamily="49" charset="0"/>
              </a:rPr>
              <a:t> graph</a:t>
            </a:r>
          </a:p>
        </p:txBody>
      </p:sp>
      <p:pic>
        <p:nvPicPr>
          <p:cNvPr id="4" name="Picture 3">
            <a:extLst>
              <a:ext uri="{FF2B5EF4-FFF2-40B4-BE49-F238E27FC236}">
                <a16:creationId xmlns:a16="http://schemas.microsoft.com/office/drawing/2014/main" id="{938E8A49-76BF-F813-61EF-E2FF3950129C}"/>
              </a:ext>
            </a:extLst>
          </p:cNvPr>
          <p:cNvPicPr>
            <a:picLocks noChangeAspect="1"/>
          </p:cNvPicPr>
          <p:nvPr/>
        </p:nvPicPr>
        <p:blipFill>
          <a:blip r:embed="rId2"/>
          <a:stretch>
            <a:fillRect/>
          </a:stretch>
        </p:blipFill>
        <p:spPr>
          <a:xfrm>
            <a:off x="3047736" y="1954414"/>
            <a:ext cx="6096528" cy="3391194"/>
          </a:xfrm>
          <a:prstGeom prst="rect">
            <a:avLst/>
          </a:prstGeom>
        </p:spPr>
      </p:pic>
    </p:spTree>
    <p:extLst>
      <p:ext uri="{BB962C8B-B14F-4D97-AF65-F5344CB8AC3E}">
        <p14:creationId xmlns:p14="http://schemas.microsoft.com/office/powerpoint/2010/main" val="423171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968188"/>
            <a:ext cx="6019802" cy="5665694"/>
          </a:xfrm>
        </p:spPr>
        <p:txBody>
          <a:bodyPr/>
          <a:lstStyle/>
          <a:p>
            <a:r>
              <a:rPr lang="en-US" dirty="0"/>
              <a:t>RESULTS</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451140" y="2472350"/>
            <a:ext cx="4850550" cy="4066562"/>
          </a:xfrm>
        </p:spPr>
        <p:txBody>
          <a:bodyPr>
            <a:normAutofit fontScale="47500" lnSpcReduction="20000"/>
          </a:bodyPr>
          <a:lstStyle/>
          <a:p>
            <a:pPr algn="just"/>
            <a:r>
              <a:rPr lang="en-US" sz="3300" b="0" i="0" dirty="0">
                <a:solidFill>
                  <a:srgbClr val="000000"/>
                </a:solidFill>
                <a:effectLst/>
                <a:latin typeface="Lato" panose="020F0502020204030203" pitchFamily="34" charset="0"/>
              </a:rPr>
              <a:t>So as to perform accurate prediction and stand on the inconsistent trends in atmosphere using various machine learning classifiers like Logistic Regression, </a:t>
            </a:r>
            <a:r>
              <a:rPr lang="en-US" sz="3300" dirty="0">
                <a:solidFill>
                  <a:srgbClr val="000000"/>
                </a:solidFill>
                <a:latin typeface="Lato" panose="020F0502020204030203" pitchFamily="34" charset="0"/>
              </a:rPr>
              <a:t>SVM</a:t>
            </a:r>
            <a:r>
              <a:rPr lang="en-US" sz="3300" b="0" i="0" dirty="0">
                <a:solidFill>
                  <a:srgbClr val="000000"/>
                </a:solidFill>
                <a:effectLst/>
                <a:latin typeface="Lato" panose="020F0502020204030203" pitchFamily="34" charset="0"/>
              </a:rPr>
              <a:t>,KNN, Random Forest ,</a:t>
            </a:r>
            <a:r>
              <a:rPr lang="en-US" sz="3300" dirty="0">
                <a:solidFill>
                  <a:srgbClr val="000000"/>
                </a:solidFill>
                <a:latin typeface="Lato" panose="020F0502020204030203" pitchFamily="34" charset="0"/>
              </a:rPr>
              <a:t>N</a:t>
            </a:r>
            <a:r>
              <a:rPr lang="en-US" sz="3300" b="0" i="0" dirty="0">
                <a:solidFill>
                  <a:srgbClr val="000000"/>
                </a:solidFill>
                <a:effectLst/>
                <a:latin typeface="Lato" panose="020F0502020204030203" pitchFamily="34" charset="0"/>
              </a:rPr>
              <a:t>eural network are applied to urge a pattern. By applying the above machine learning classifiers, we came into a conclusion that Random Forest algorithm provides the foremost accurate value. </a:t>
            </a:r>
          </a:p>
          <a:p>
            <a:pPr algn="just"/>
            <a:r>
              <a:rPr lang="en-US" sz="3300" b="0" i="0" dirty="0">
                <a:solidFill>
                  <a:srgbClr val="000000"/>
                </a:solidFill>
                <a:effectLst/>
                <a:latin typeface="Lato" panose="020F0502020204030203" pitchFamily="34" charset="0"/>
              </a:rPr>
              <a:t>It is clear that among all the </a:t>
            </a:r>
            <a:r>
              <a:rPr lang="en-US" sz="3300" dirty="0">
                <a:solidFill>
                  <a:srgbClr val="000000"/>
                </a:solidFill>
                <a:latin typeface="Lato" panose="020F0502020204030203" pitchFamily="34" charset="0"/>
              </a:rPr>
              <a:t>five</a:t>
            </a:r>
            <a:r>
              <a:rPr lang="en-US" sz="3300" b="0" i="0" dirty="0">
                <a:solidFill>
                  <a:srgbClr val="000000"/>
                </a:solidFill>
                <a:effectLst/>
                <a:latin typeface="Lato" panose="020F0502020204030203" pitchFamily="34" charset="0"/>
              </a:rPr>
              <a:t> algorithms, Random forest gives the better accuracy as compared to other algorithms.</a:t>
            </a:r>
          </a:p>
          <a:p>
            <a:br>
              <a:rPr lang="en-US" sz="2900" dirty="0"/>
            </a:br>
            <a:endParaRPr lang="en-US" sz="2900" b="0" i="0" dirty="0">
              <a:solidFill>
                <a:srgbClr val="000000"/>
              </a:solidFill>
              <a:effectLst/>
              <a:latin typeface="Lato" panose="020F0502020204030203" pitchFamily="34" charset="0"/>
            </a:endParaRPr>
          </a:p>
          <a:p>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3300734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
        <p:nvSpPr>
          <p:cNvPr id="3" name="Title 2">
            <a:extLst>
              <a:ext uri="{FF2B5EF4-FFF2-40B4-BE49-F238E27FC236}">
                <a16:creationId xmlns:a16="http://schemas.microsoft.com/office/drawing/2014/main" id="{89CF457D-4414-3AA4-1B8A-A0BEBF4710E8}"/>
              </a:ext>
            </a:extLst>
          </p:cNvPr>
          <p:cNvSpPr>
            <a:spLocks noGrp="1"/>
          </p:cNvSpPr>
          <p:nvPr>
            <p:ph type="title"/>
          </p:nvPr>
        </p:nvSpPr>
        <p:spPr/>
        <p:txBody>
          <a:bodyPr/>
          <a:lstStyle/>
          <a:p>
            <a:r>
              <a:rPr lang="en-IN" dirty="0"/>
              <a:t>CONCLUSION</a:t>
            </a:r>
          </a:p>
        </p:txBody>
      </p:sp>
      <p:sp>
        <p:nvSpPr>
          <p:cNvPr id="14" name="TextBox 13">
            <a:extLst>
              <a:ext uri="{FF2B5EF4-FFF2-40B4-BE49-F238E27FC236}">
                <a16:creationId xmlns:a16="http://schemas.microsoft.com/office/drawing/2014/main" id="{09727B44-F857-264B-F71C-4E47226D0CBA}"/>
              </a:ext>
            </a:extLst>
          </p:cNvPr>
          <p:cNvSpPr txBox="1"/>
          <p:nvPr/>
        </p:nvSpPr>
        <p:spPr>
          <a:xfrm>
            <a:off x="838200" y="1721224"/>
            <a:ext cx="10287000" cy="1569660"/>
          </a:xfrm>
          <a:prstGeom prst="rect">
            <a:avLst/>
          </a:prstGeom>
          <a:noFill/>
        </p:spPr>
        <p:txBody>
          <a:bodyPr wrap="square" rtlCol="0">
            <a:spAutoFit/>
          </a:bodyPr>
          <a:lstStyle/>
          <a:p>
            <a:r>
              <a:rPr lang="en-US" sz="2400" b="0" i="0" dirty="0">
                <a:solidFill>
                  <a:schemeClr val="bg1"/>
                </a:solidFill>
                <a:effectLst/>
                <a:latin typeface="Lato" panose="020F0502020204030203" pitchFamily="34" charset="0"/>
              </a:rPr>
              <a:t>This project focuses on the prediction of </a:t>
            </a:r>
            <a:r>
              <a:rPr lang="en-US" sz="2400" dirty="0">
                <a:solidFill>
                  <a:schemeClr val="bg1"/>
                </a:solidFill>
                <a:latin typeface="Lato" panose="020F0502020204030203" pitchFamily="34" charset="0"/>
              </a:rPr>
              <a:t>structure in atmosphere using Ionosphere dataset</a:t>
            </a:r>
            <a:r>
              <a:rPr lang="en-US" sz="2400" b="0" i="0" dirty="0">
                <a:solidFill>
                  <a:schemeClr val="bg1"/>
                </a:solidFill>
                <a:effectLst/>
                <a:latin typeface="Lato" panose="020F0502020204030203" pitchFamily="34" charset="0"/>
              </a:rPr>
              <a:t>. Several machine learning methodologies used for the calculation of accuracy. Random Forest classifier </a:t>
            </a:r>
            <a:r>
              <a:rPr lang="en-US" sz="2400" dirty="0">
                <a:solidFill>
                  <a:schemeClr val="bg1"/>
                </a:solidFill>
                <a:latin typeface="Lato" panose="020F0502020204030203" pitchFamily="34" charset="0"/>
              </a:rPr>
              <a:t>is best</a:t>
            </a:r>
            <a:r>
              <a:rPr lang="en-US" sz="2400" b="0" i="0" dirty="0">
                <a:solidFill>
                  <a:schemeClr val="bg1"/>
                </a:solidFill>
                <a:effectLst/>
                <a:latin typeface="Lato" panose="020F0502020204030203" pitchFamily="34" charset="0"/>
              </a:rPr>
              <a:t> used for the prediction. </a:t>
            </a:r>
            <a:endParaRPr lang="en-IN" sz="2400" dirty="0">
              <a:solidFill>
                <a:schemeClr val="bg1"/>
              </a:solidFill>
            </a:endParaRPr>
          </a:p>
        </p:txBody>
      </p:sp>
      <p:sp>
        <p:nvSpPr>
          <p:cNvPr id="2" name="TextBox 1">
            <a:extLst>
              <a:ext uri="{FF2B5EF4-FFF2-40B4-BE49-F238E27FC236}">
                <a16:creationId xmlns:a16="http://schemas.microsoft.com/office/drawing/2014/main" id="{33FE2474-D2F2-7DC2-F964-E333FF4F6FAF}"/>
              </a:ext>
            </a:extLst>
          </p:cNvPr>
          <p:cNvSpPr txBox="1"/>
          <p:nvPr/>
        </p:nvSpPr>
        <p:spPr>
          <a:xfrm>
            <a:off x="1183341" y="4043082"/>
            <a:ext cx="9672918" cy="369332"/>
          </a:xfrm>
          <a:prstGeom prst="rect">
            <a:avLst/>
          </a:prstGeom>
          <a:noFill/>
        </p:spPr>
        <p:txBody>
          <a:bodyPr wrap="square" rtlCol="0">
            <a:spAutoFit/>
          </a:bodyPr>
          <a:lstStyle/>
          <a:p>
            <a:r>
              <a:rPr lang="en-US" b="1" dirty="0">
                <a:solidFill>
                  <a:schemeClr val="bg1"/>
                </a:solidFill>
              </a:rPr>
              <a:t>Link for Ionosphere Dataset: </a:t>
            </a:r>
            <a:r>
              <a:rPr lang="en-US" b="1" dirty="0">
                <a:solidFill>
                  <a:schemeClr val="bg1"/>
                </a:solidFill>
                <a:hlinkClick r:id="rId2"/>
              </a:rPr>
              <a:t>IONOSPHERE DATASET</a:t>
            </a:r>
            <a:endParaRPr lang="en-IN" dirty="0">
              <a:solidFill>
                <a:schemeClr val="bg1"/>
              </a:solidFill>
            </a:endParaRPr>
          </a:p>
        </p:txBody>
      </p:sp>
    </p:spTree>
    <p:extLst>
      <p:ext uri="{BB962C8B-B14F-4D97-AF65-F5344CB8AC3E}">
        <p14:creationId xmlns:p14="http://schemas.microsoft.com/office/powerpoint/2010/main" val="143330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achine Learning Vs. Deep Learning - What's the difference?">
            <a:extLst>
              <a:ext uri="{FF2B5EF4-FFF2-40B4-BE49-F238E27FC236}">
                <a16:creationId xmlns:a16="http://schemas.microsoft.com/office/drawing/2014/main" id="{F1400ECA-A422-4D94-5A71-087B9B715BCE}"/>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0529" r="20529"/>
          <a:stretch>
            <a:fillRect/>
          </a:stretch>
        </p:blipFill>
        <p:spPr bwMode="auto">
          <a:xfrm>
            <a:off x="5396752" y="0"/>
            <a:ext cx="6811915" cy="68673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219200"/>
            <a:ext cx="6019802" cy="4991249"/>
          </a:xfrm>
        </p:spPr>
        <p:txBody>
          <a:bodyPr/>
          <a:lstStyle/>
          <a:p>
            <a:r>
              <a:rPr lang="en-US" noProof="0" dirty="0" err="1"/>
              <a:t>AbSTRACT</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451140" y="2522870"/>
            <a:ext cx="4850550" cy="2944971"/>
          </a:xfrm>
        </p:spPr>
        <p:txBody>
          <a:bodyPr>
            <a:normAutofit/>
          </a:bodyPr>
          <a:lstStyle/>
          <a:p>
            <a:pPr marL="285750" indent="-285750">
              <a:buFont typeface="Arial" panose="020B0604020202020204" pitchFamily="34" charset="0"/>
              <a:buChar char="•"/>
            </a:pPr>
            <a:r>
              <a:rPr lang="en-US" b="0" i="0" dirty="0">
                <a:solidFill>
                  <a:srgbClr val="292929"/>
                </a:solidFill>
                <a:effectLst/>
                <a:latin typeface="charter"/>
              </a:rPr>
              <a:t>The ionosphere is at the horizon of the atmosphere and outer space.</a:t>
            </a:r>
          </a:p>
          <a:p>
            <a:pPr marL="285750" indent="-285750">
              <a:buFont typeface="Arial" panose="020B0604020202020204" pitchFamily="34" charset="0"/>
              <a:buChar char="•"/>
            </a:pPr>
            <a:r>
              <a:rPr lang="en-US" b="0" i="0" dirty="0">
                <a:solidFill>
                  <a:srgbClr val="292929"/>
                </a:solidFill>
                <a:effectLst/>
                <a:latin typeface="charter"/>
              </a:rPr>
              <a:t>This problem from the Geophysics domain can be mapped into a binary classification problem in Machine learning. We would need to classify the data into good(‘g’) and bad(‘b’). Good (‘g’) radar shows some evidence of returns in the Ionosphere whereas Bad (‘b’) radar are those signals that do not pass through the ionosphere.</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370294" y="1315382"/>
            <a:ext cx="7288284" cy="469490"/>
          </a:xfrm>
        </p:spPr>
        <p:txBody>
          <a:bodyPr>
            <a:normAutofit fontScale="90000"/>
          </a:bodyPr>
          <a:lstStyle/>
          <a:p>
            <a:r>
              <a:rPr lang="en-US" dirty="0">
                <a:ea typeface="+mn-ea"/>
                <a:cs typeface="+mn-cs"/>
              </a:rPr>
              <a:t>OBJECTIVES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25" name="TextBox 24">
            <a:extLst>
              <a:ext uri="{FF2B5EF4-FFF2-40B4-BE49-F238E27FC236}">
                <a16:creationId xmlns:a16="http://schemas.microsoft.com/office/drawing/2014/main" id="{164F3A80-8038-B22C-4768-BA13547FE0CA}"/>
              </a:ext>
            </a:extLst>
          </p:cNvPr>
          <p:cNvSpPr txBox="1"/>
          <p:nvPr/>
        </p:nvSpPr>
        <p:spPr>
          <a:xfrm>
            <a:off x="4495802" y="1891553"/>
            <a:ext cx="6651812" cy="3323987"/>
          </a:xfrm>
          <a:prstGeom prst="rect">
            <a:avLst/>
          </a:prstGeom>
          <a:noFill/>
        </p:spPr>
        <p:txBody>
          <a:bodyPr wrap="square" rtlCol="0">
            <a:spAutoFit/>
          </a:bodyPr>
          <a:lstStyle/>
          <a:p>
            <a:pPr marL="285750" indent="-285750">
              <a:buFont typeface="Arial" panose="020B0604020202020204" pitchFamily="34" charset="0"/>
              <a:buChar char="•"/>
            </a:pPr>
            <a:r>
              <a:rPr lang="en-US" sz="3200" b="0" i="0" dirty="0">
                <a:solidFill>
                  <a:schemeClr val="bg1"/>
                </a:solidFill>
                <a:effectLst/>
                <a:latin typeface="charter"/>
              </a:rPr>
              <a:t>In Ionospheric research, we need to classify the signals as useful(good) or useless(bad) .</a:t>
            </a:r>
          </a:p>
          <a:p>
            <a:pPr marL="285750" indent="-285750">
              <a:buFont typeface="Arial" panose="020B0604020202020204" pitchFamily="34" charset="0"/>
              <a:buChar char="•"/>
            </a:pPr>
            <a:endParaRPr lang="en-US" sz="3200" b="0" i="0" dirty="0">
              <a:solidFill>
                <a:schemeClr val="bg1"/>
              </a:solidFill>
              <a:effectLst/>
              <a:latin typeface="charter"/>
            </a:endParaRPr>
          </a:p>
          <a:p>
            <a:pPr marL="285750" indent="-285750">
              <a:buFont typeface="Arial" panose="020B0604020202020204" pitchFamily="34" charset="0"/>
              <a:buChar char="•"/>
            </a:pPr>
            <a:r>
              <a:rPr lang="en-US" sz="3200" dirty="0">
                <a:solidFill>
                  <a:schemeClr val="bg1"/>
                </a:solidFill>
                <a:latin typeface="charter"/>
              </a:rPr>
              <a:t>To compare accuracy scores using different algorithms.</a:t>
            </a:r>
            <a:endParaRPr lang="en-US" sz="3200" b="0" i="0" dirty="0">
              <a:solidFill>
                <a:schemeClr val="bg1"/>
              </a:solidFill>
              <a:effectLst/>
              <a:latin typeface="charter"/>
            </a:endParaRPr>
          </a:p>
          <a:p>
            <a:pPr marL="285750" indent="-285750">
              <a:buFont typeface="Arial" panose="020B0604020202020204" pitchFamily="34" charset="0"/>
              <a:buChar char="•"/>
            </a:pPr>
            <a:endParaRPr lang="en-IN" dirty="0">
              <a:solidFill>
                <a:schemeClr val="bg2"/>
              </a:solidFill>
            </a:endParaRPr>
          </a:p>
        </p:txBody>
      </p:sp>
      <p:pic>
        <p:nvPicPr>
          <p:cNvPr id="1032" name="Picture 8" descr="Machine learning in network management has promise, challenges | Network  World">
            <a:extLst>
              <a:ext uri="{FF2B5EF4-FFF2-40B4-BE49-F238E27FC236}">
                <a16:creationId xmlns:a16="http://schemas.microsoft.com/office/drawing/2014/main" id="{9D655EB4-0853-738E-7187-1FF708A4F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23" y="2115000"/>
            <a:ext cx="4111466" cy="27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Proposed algorithm</a:t>
            </a:r>
            <a:endParaRPr lang="en-US" noProof="0" dirty="0"/>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dirty="0"/>
              <a:t>SUPPORT VECTOR MACHINE</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3478817" y="4753228"/>
            <a:ext cx="1975104" cy="868680"/>
          </a:xfrm>
        </p:spPr>
        <p:txBody>
          <a:bodyPr/>
          <a:lstStyle/>
          <a:p>
            <a:r>
              <a:rPr lang="en-US" dirty="0"/>
              <a:t>RANDOM FOREST</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7" name="Text Placeholder 6">
            <a:extLst>
              <a:ext uri="{FF2B5EF4-FFF2-40B4-BE49-F238E27FC236}">
                <a16:creationId xmlns:a16="http://schemas.microsoft.com/office/drawing/2014/main" id="{2F4ECA70-F866-DAB6-D0E6-ACBB567386B7}"/>
              </a:ext>
            </a:extLst>
          </p:cNvPr>
          <p:cNvSpPr>
            <a:spLocks noGrp="1"/>
          </p:cNvSpPr>
          <p:nvPr>
            <p:ph type="body" sz="quarter" idx="26"/>
          </p:nvPr>
        </p:nvSpPr>
        <p:spPr/>
        <p:txBody>
          <a:bodyPr/>
          <a:lstStyle/>
          <a:p>
            <a:r>
              <a:rPr lang="en-IN" dirty="0"/>
              <a:t>LOGISTIC REGRESSION</a:t>
            </a:r>
          </a:p>
        </p:txBody>
      </p:sp>
      <p:sp>
        <p:nvSpPr>
          <p:cNvPr id="8" name="Text Placeholder 23">
            <a:extLst>
              <a:ext uri="{FF2B5EF4-FFF2-40B4-BE49-F238E27FC236}">
                <a16:creationId xmlns:a16="http://schemas.microsoft.com/office/drawing/2014/main" id="{B67BC821-DC87-B9C7-0627-EF3A6462FB99}"/>
              </a:ext>
            </a:extLst>
          </p:cNvPr>
          <p:cNvSpPr txBox="1">
            <a:spLocks/>
          </p:cNvSpPr>
          <p:nvPr/>
        </p:nvSpPr>
        <p:spPr>
          <a:xfrm>
            <a:off x="6836626" y="4740167"/>
            <a:ext cx="1975104" cy="868680"/>
          </a:xfrm>
          <a:prstGeom prst="rect">
            <a:avLst/>
          </a:prstGeom>
          <a:ln w="25400">
            <a:solidFill>
              <a:schemeClr val="accent6"/>
            </a:solidFill>
          </a:ln>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NEURAL NETWORK</a:t>
            </a:r>
          </a:p>
        </p:txBody>
      </p:sp>
      <p:sp>
        <p:nvSpPr>
          <p:cNvPr id="9" name="Text Placeholder 23">
            <a:extLst>
              <a:ext uri="{FF2B5EF4-FFF2-40B4-BE49-F238E27FC236}">
                <a16:creationId xmlns:a16="http://schemas.microsoft.com/office/drawing/2014/main" id="{9192B4C0-A21F-FE23-FDA9-F10A4F35FF59}"/>
              </a:ext>
            </a:extLst>
          </p:cNvPr>
          <p:cNvSpPr txBox="1">
            <a:spLocks/>
          </p:cNvSpPr>
          <p:nvPr/>
        </p:nvSpPr>
        <p:spPr>
          <a:xfrm>
            <a:off x="8243198" y="3017134"/>
            <a:ext cx="1975104" cy="868680"/>
          </a:xfrm>
          <a:prstGeom prst="rect">
            <a:avLst/>
          </a:prstGeom>
          <a:ln w="25400">
            <a:solidFill>
              <a:schemeClr val="accent6"/>
            </a:solidFill>
          </a:ln>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K-NEAREST NEIGHBOR</a:t>
            </a:r>
          </a:p>
        </p:txBody>
      </p:sp>
    </p:spTree>
    <p:extLst>
      <p:ext uri="{BB962C8B-B14F-4D97-AF65-F5344CB8AC3E}">
        <p14:creationId xmlns:p14="http://schemas.microsoft.com/office/powerpoint/2010/main" val="331353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BF5548-D44A-55A0-5392-F0661194D2EE}"/>
              </a:ext>
            </a:extLst>
          </p:cNvPr>
          <p:cNvSpPr>
            <a:spLocks noGrp="1"/>
          </p:cNvSpPr>
          <p:nvPr>
            <p:ph type="title"/>
          </p:nvPr>
        </p:nvSpPr>
        <p:spPr>
          <a:xfrm>
            <a:off x="6512108" y="1310612"/>
            <a:ext cx="5749200" cy="4236776"/>
          </a:xfrm>
        </p:spPr>
        <p:txBody>
          <a:bodyPr/>
          <a:lstStyle/>
          <a:p>
            <a:r>
              <a:rPr lang="en-US" b="0" i="0" dirty="0">
                <a:solidFill>
                  <a:srgbClr val="000000"/>
                </a:solidFill>
                <a:effectLst/>
                <a:latin typeface="Lato" panose="020F0502020204030203" pitchFamily="34" charset="0"/>
              </a:rPr>
              <a:t>Logistic Regression</a:t>
            </a:r>
            <a:endParaRPr lang="en-IN" dirty="0"/>
          </a:p>
        </p:txBody>
      </p:sp>
      <p:sp>
        <p:nvSpPr>
          <p:cNvPr id="4" name="Text Placeholder 3">
            <a:extLst>
              <a:ext uri="{FF2B5EF4-FFF2-40B4-BE49-F238E27FC236}">
                <a16:creationId xmlns:a16="http://schemas.microsoft.com/office/drawing/2014/main" id="{1785FFCB-724A-7B07-225B-47326F89FE55}"/>
              </a:ext>
            </a:extLst>
          </p:cNvPr>
          <p:cNvSpPr>
            <a:spLocks noGrp="1"/>
          </p:cNvSpPr>
          <p:nvPr>
            <p:ph type="body" sz="quarter" idx="15"/>
          </p:nvPr>
        </p:nvSpPr>
        <p:spPr>
          <a:xfrm>
            <a:off x="7079406" y="2608525"/>
            <a:ext cx="4614604" cy="2277240"/>
          </a:xfrm>
        </p:spPr>
        <p:txBody>
          <a:bodyPr/>
          <a:lstStyle/>
          <a:p>
            <a:r>
              <a:rPr lang="en-US" b="0" i="0" dirty="0">
                <a:solidFill>
                  <a:schemeClr val="tx1"/>
                </a:solidFill>
                <a:effectLst/>
                <a:latin typeface="Lato" panose="020F0502020204030203" pitchFamily="34" charset="0"/>
              </a:rPr>
              <a:t>Logistic regression is a supervised learning classification algorithm used to predict the probability of target variable. The nature of target or dependent variable is dichotomous, which means there would be only two possible classes. When logistic regression algorithm applied on our dataset it provides an accuracy of </a:t>
            </a:r>
            <a:r>
              <a:rPr lang="en-IN" b="0" i="0" dirty="0">
                <a:solidFill>
                  <a:srgbClr val="212121"/>
                </a:solidFill>
                <a:effectLst/>
                <a:latin typeface="Lato" panose="020F0502020204030203" pitchFamily="34" charset="0"/>
                <a:ea typeface="Lato" panose="020F0502020204030203" pitchFamily="34" charset="0"/>
                <a:cs typeface="Lato" panose="020F0502020204030203" pitchFamily="34" charset="0"/>
              </a:rPr>
              <a:t>67.2%</a:t>
            </a:r>
            <a:endParaRPr lang="en-US"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endParaRPr lang="en-IN" dirty="0"/>
          </a:p>
        </p:txBody>
      </p:sp>
      <p:sp>
        <p:nvSpPr>
          <p:cNvPr id="7" name="Slide Number Placeholder 6">
            <a:extLst>
              <a:ext uri="{FF2B5EF4-FFF2-40B4-BE49-F238E27FC236}">
                <a16:creationId xmlns:a16="http://schemas.microsoft.com/office/drawing/2014/main" id="{255ED54F-ED1D-B1A6-3F6F-D7FFAF8CAAA1}"/>
              </a:ext>
            </a:extLst>
          </p:cNvPr>
          <p:cNvSpPr>
            <a:spLocks noGrp="1"/>
          </p:cNvSpPr>
          <p:nvPr>
            <p:ph type="sldNum" sz="quarter" idx="12"/>
          </p:nvPr>
        </p:nvSpPr>
        <p:spPr/>
        <p:txBody>
          <a:bodyPr/>
          <a:lstStyle/>
          <a:p>
            <a:fld id="{A402E4C0-AD5E-4E8C-9F21-7CCE474BDCEB}" type="slidenum">
              <a:rPr lang="en-US" smtClean="0"/>
              <a:t>5</a:t>
            </a:fld>
            <a:endParaRPr lang="en-US" dirty="0"/>
          </a:p>
        </p:txBody>
      </p:sp>
      <p:pic>
        <p:nvPicPr>
          <p:cNvPr id="6" name="Picture 5">
            <a:extLst>
              <a:ext uri="{FF2B5EF4-FFF2-40B4-BE49-F238E27FC236}">
                <a16:creationId xmlns:a16="http://schemas.microsoft.com/office/drawing/2014/main" id="{8F753AA3-838E-3341-7725-76FDEAA09D7A}"/>
              </a:ext>
            </a:extLst>
          </p:cNvPr>
          <p:cNvPicPr>
            <a:picLocks noChangeAspect="1"/>
          </p:cNvPicPr>
          <p:nvPr/>
        </p:nvPicPr>
        <p:blipFill>
          <a:blip r:embed="rId2"/>
          <a:stretch>
            <a:fillRect/>
          </a:stretch>
        </p:blipFill>
        <p:spPr>
          <a:xfrm>
            <a:off x="641489" y="2339789"/>
            <a:ext cx="5454511" cy="1918448"/>
          </a:xfrm>
          <a:prstGeom prst="rect">
            <a:avLst/>
          </a:prstGeom>
        </p:spPr>
      </p:pic>
    </p:spTree>
    <p:extLst>
      <p:ext uri="{BB962C8B-B14F-4D97-AF65-F5344CB8AC3E}">
        <p14:creationId xmlns:p14="http://schemas.microsoft.com/office/powerpoint/2010/main" val="6509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67EC71-5D3B-B907-0A17-BD84FE13240E}"/>
              </a:ext>
            </a:extLst>
          </p:cNvPr>
          <p:cNvSpPr>
            <a:spLocks noGrp="1"/>
          </p:cNvSpPr>
          <p:nvPr>
            <p:ph type="title"/>
          </p:nvPr>
        </p:nvSpPr>
        <p:spPr>
          <a:xfrm>
            <a:off x="6399511" y="1536436"/>
            <a:ext cx="5749200" cy="4657703"/>
          </a:xfrm>
        </p:spPr>
        <p:txBody>
          <a:bodyPr/>
          <a:lstStyle/>
          <a:p>
            <a:r>
              <a:rPr lang="en-US" dirty="0"/>
              <a:t>SUPPORT VECTOR MACHINE</a:t>
            </a:r>
            <a:br>
              <a:rPr lang="en-US" dirty="0"/>
            </a:br>
            <a:endParaRPr lang="en-IN" dirty="0"/>
          </a:p>
        </p:txBody>
      </p:sp>
      <p:sp>
        <p:nvSpPr>
          <p:cNvPr id="4" name="Text Placeholder 3">
            <a:extLst>
              <a:ext uri="{FF2B5EF4-FFF2-40B4-BE49-F238E27FC236}">
                <a16:creationId xmlns:a16="http://schemas.microsoft.com/office/drawing/2014/main" id="{C63949BB-4EAB-36B4-DC87-30E50B87AB94}"/>
              </a:ext>
            </a:extLst>
          </p:cNvPr>
          <p:cNvSpPr>
            <a:spLocks noGrp="1"/>
          </p:cNvSpPr>
          <p:nvPr>
            <p:ph type="body" sz="quarter" idx="15"/>
          </p:nvPr>
        </p:nvSpPr>
        <p:spPr>
          <a:xfrm>
            <a:off x="7079406" y="3164541"/>
            <a:ext cx="4614604" cy="2572871"/>
          </a:xfrm>
        </p:spPr>
        <p:txBody>
          <a:bodyPr/>
          <a:lstStyle/>
          <a:p>
            <a:r>
              <a:rPr lang="en-US" b="0" i="0" dirty="0">
                <a:solidFill>
                  <a:srgbClr val="202124"/>
                </a:solidFill>
                <a:effectLst/>
                <a:latin typeface="Lato" panose="020F0502020204030203" pitchFamily="34" charset="0"/>
                <a:ea typeface="Lato" panose="020F0502020204030203" pitchFamily="34" charset="0"/>
                <a:cs typeface="Lato" panose="020F0502020204030203" pitchFamily="34" charset="0"/>
              </a:rPr>
              <a:t>Support Vector Machine(SVM) is </a:t>
            </a:r>
            <a:r>
              <a:rPr lang="en-US" i="0" dirty="0">
                <a:solidFill>
                  <a:srgbClr val="202124"/>
                </a:solidFill>
                <a:effectLst/>
                <a:latin typeface="Lato" panose="020F0502020204030203" pitchFamily="34" charset="0"/>
                <a:ea typeface="Lato" panose="020F0502020204030203" pitchFamily="34" charset="0"/>
                <a:cs typeface="Lato" panose="020F0502020204030203" pitchFamily="34" charset="0"/>
              </a:rPr>
              <a:t>a supervised machine learning algorithm used for both classification and regression</a:t>
            </a:r>
            <a:r>
              <a:rPr lang="en-US" b="0" i="0" dirty="0">
                <a:solidFill>
                  <a:srgbClr val="202124"/>
                </a:solidFill>
                <a:effectLst/>
                <a:latin typeface="Lato" panose="020F0502020204030203" pitchFamily="34" charset="0"/>
                <a:ea typeface="Lato" panose="020F0502020204030203" pitchFamily="34" charset="0"/>
                <a:cs typeface="Lato" panose="020F0502020204030203" pitchFamily="34" charset="0"/>
              </a:rPr>
              <a:t>. Though we say regression problems as well its best suited for classification. The objective of SVM algorithm is to find a hyperplane in an N-dimensional space that distinctly classifies the data points</a:t>
            </a:r>
            <a:r>
              <a:rPr lang="en-US" b="0" i="0" dirty="0">
                <a:solidFill>
                  <a:srgbClr val="202124"/>
                </a:solidFill>
                <a:effectLst/>
                <a:latin typeface="arial" panose="020B0604020202020204" pitchFamily="34" charset="0"/>
              </a:rPr>
              <a:t>.</a:t>
            </a:r>
            <a:r>
              <a:rPr lang="en-US" b="0" i="0" dirty="0">
                <a:solidFill>
                  <a:schemeClr val="tx1"/>
                </a:solidFill>
                <a:effectLst/>
                <a:latin typeface="Lato" panose="020F0502020204030203" pitchFamily="34" charset="0"/>
              </a:rPr>
              <a:t> When SVM algorithm applied on our dataset it provides an accuracy of </a:t>
            </a:r>
            <a:r>
              <a:rPr lang="en-IN" dirty="0">
                <a:solidFill>
                  <a:srgbClr val="212121"/>
                </a:solidFill>
                <a:latin typeface="Lato" panose="020F0502020204030203" pitchFamily="34" charset="0"/>
                <a:ea typeface="Lato" panose="020F0502020204030203" pitchFamily="34" charset="0"/>
                <a:cs typeface="Lato" panose="020F0502020204030203" pitchFamily="34" charset="0"/>
              </a:rPr>
              <a:t>98.5</a:t>
            </a:r>
            <a:r>
              <a:rPr lang="en-IN" b="0" i="0" dirty="0">
                <a:solidFill>
                  <a:srgbClr val="212121"/>
                </a:solidFill>
                <a:effectLst/>
                <a:latin typeface="Lato" panose="020F0502020204030203" pitchFamily="34" charset="0"/>
                <a:ea typeface="Lato" panose="020F0502020204030203" pitchFamily="34" charset="0"/>
                <a:cs typeface="Lato" panose="020F0502020204030203" pitchFamily="34" charset="0"/>
              </a:rPr>
              <a:t>%</a:t>
            </a:r>
            <a:endParaRPr lang="en-US"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endParaRPr lang="en-IN" dirty="0"/>
          </a:p>
        </p:txBody>
      </p:sp>
      <p:sp>
        <p:nvSpPr>
          <p:cNvPr id="7" name="Slide Number Placeholder 6">
            <a:extLst>
              <a:ext uri="{FF2B5EF4-FFF2-40B4-BE49-F238E27FC236}">
                <a16:creationId xmlns:a16="http://schemas.microsoft.com/office/drawing/2014/main" id="{E1711C0E-9008-827C-5FFF-0A7715CF32A6}"/>
              </a:ext>
            </a:extLst>
          </p:cNvPr>
          <p:cNvSpPr>
            <a:spLocks noGrp="1"/>
          </p:cNvSpPr>
          <p:nvPr>
            <p:ph type="sldNum" sz="quarter" idx="12"/>
          </p:nvPr>
        </p:nvSpPr>
        <p:spPr/>
        <p:txBody>
          <a:bodyPr/>
          <a:lstStyle/>
          <a:p>
            <a:fld id="{A402E4C0-AD5E-4E8C-9F21-7CCE474BDCEB}" type="slidenum">
              <a:rPr lang="en-US" smtClean="0"/>
              <a:t>6</a:t>
            </a:fld>
            <a:endParaRPr lang="en-US" dirty="0"/>
          </a:p>
        </p:txBody>
      </p:sp>
      <p:pic>
        <p:nvPicPr>
          <p:cNvPr id="9" name="Picture 8">
            <a:extLst>
              <a:ext uri="{FF2B5EF4-FFF2-40B4-BE49-F238E27FC236}">
                <a16:creationId xmlns:a16="http://schemas.microsoft.com/office/drawing/2014/main" id="{DE6908A4-800B-0887-183E-33B8A976BA88}"/>
              </a:ext>
            </a:extLst>
          </p:cNvPr>
          <p:cNvPicPr>
            <a:picLocks noChangeAspect="1"/>
          </p:cNvPicPr>
          <p:nvPr/>
        </p:nvPicPr>
        <p:blipFill>
          <a:blip r:embed="rId2"/>
          <a:stretch>
            <a:fillRect/>
          </a:stretch>
        </p:blipFill>
        <p:spPr>
          <a:xfrm>
            <a:off x="1092400" y="2366682"/>
            <a:ext cx="4304353" cy="1927412"/>
          </a:xfrm>
          <a:prstGeom prst="rect">
            <a:avLst/>
          </a:prstGeom>
        </p:spPr>
      </p:pic>
    </p:spTree>
    <p:extLst>
      <p:ext uri="{BB962C8B-B14F-4D97-AF65-F5344CB8AC3E}">
        <p14:creationId xmlns:p14="http://schemas.microsoft.com/office/powerpoint/2010/main" val="288745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DBCF8-02A3-2CEA-0E1F-EB23D68B9029}"/>
              </a:ext>
            </a:extLst>
          </p:cNvPr>
          <p:cNvSpPr>
            <a:spLocks noGrp="1"/>
          </p:cNvSpPr>
          <p:nvPr>
            <p:ph type="title"/>
          </p:nvPr>
        </p:nvSpPr>
        <p:spPr>
          <a:xfrm>
            <a:off x="6499788" y="1881922"/>
            <a:ext cx="5749200" cy="4133396"/>
          </a:xfrm>
        </p:spPr>
        <p:txBody>
          <a:bodyPr/>
          <a:lstStyle/>
          <a:p>
            <a:r>
              <a:rPr lang="en-US" dirty="0"/>
              <a:t>K-NEAREST NEIGHBOR</a:t>
            </a:r>
            <a:br>
              <a:rPr lang="en-US" dirty="0"/>
            </a:br>
            <a:endParaRPr lang="en-IN" dirty="0"/>
          </a:p>
        </p:txBody>
      </p:sp>
      <p:sp>
        <p:nvSpPr>
          <p:cNvPr id="4" name="Text Placeholder 3">
            <a:extLst>
              <a:ext uri="{FF2B5EF4-FFF2-40B4-BE49-F238E27FC236}">
                <a16:creationId xmlns:a16="http://schemas.microsoft.com/office/drawing/2014/main" id="{FFD14E48-64C4-A446-98F4-52FF67387C25}"/>
              </a:ext>
            </a:extLst>
          </p:cNvPr>
          <p:cNvSpPr>
            <a:spLocks noGrp="1"/>
          </p:cNvSpPr>
          <p:nvPr>
            <p:ph type="body" sz="quarter" idx="15"/>
          </p:nvPr>
        </p:nvSpPr>
        <p:spPr>
          <a:xfrm>
            <a:off x="7090611" y="3160295"/>
            <a:ext cx="4603398" cy="2496433"/>
          </a:xfrm>
        </p:spPr>
        <p:txBody>
          <a:bodyPr/>
          <a:lstStyle/>
          <a:p>
            <a:pPr algn="just"/>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K-Nearest Neighbor is one of the simplest Machine Learning algorithms based on Supervised Learning technique .KNN algorithm assumes the similarity between the new case/data and available cases and put the new case into the category that is most similar to the available categories.</a:t>
            </a:r>
            <a:r>
              <a:rPr lang="en-US" b="0" i="0" dirty="0">
                <a:solidFill>
                  <a:schemeClr val="tx1"/>
                </a:solidFill>
                <a:effectLst/>
                <a:latin typeface="Lato" panose="020F0502020204030203" pitchFamily="34" charset="0"/>
              </a:rPr>
              <a:t> When KNN algorithm applied on our dataset it provides an accuracy of </a:t>
            </a:r>
            <a:r>
              <a:rPr lang="en-IN" b="0" i="0" dirty="0">
                <a:solidFill>
                  <a:srgbClr val="212121"/>
                </a:solidFill>
                <a:effectLst/>
                <a:latin typeface="Lato" panose="020F0502020204030203" pitchFamily="34" charset="0"/>
                <a:ea typeface="Lato" panose="020F0502020204030203" pitchFamily="34" charset="0"/>
                <a:cs typeface="Lato" panose="020F0502020204030203" pitchFamily="34" charset="0"/>
              </a:rPr>
              <a:t>44.3%</a:t>
            </a:r>
            <a:endParaRPr lang="en-US"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algn="just"/>
            <a:endPar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endParaRPr lang="en-IN" dirty="0"/>
          </a:p>
        </p:txBody>
      </p:sp>
      <p:sp>
        <p:nvSpPr>
          <p:cNvPr id="7" name="Slide Number Placeholder 6">
            <a:extLst>
              <a:ext uri="{FF2B5EF4-FFF2-40B4-BE49-F238E27FC236}">
                <a16:creationId xmlns:a16="http://schemas.microsoft.com/office/drawing/2014/main" id="{2877966A-F4DF-030A-77E6-218B357431C0}"/>
              </a:ext>
            </a:extLst>
          </p:cNvPr>
          <p:cNvSpPr>
            <a:spLocks noGrp="1"/>
          </p:cNvSpPr>
          <p:nvPr>
            <p:ph type="sldNum" sz="quarter" idx="12"/>
          </p:nvPr>
        </p:nvSpPr>
        <p:spPr/>
        <p:txBody>
          <a:bodyPr/>
          <a:lstStyle/>
          <a:p>
            <a:fld id="{A402E4C0-AD5E-4E8C-9F21-7CCE474BDCEB}" type="slidenum">
              <a:rPr lang="en-US" smtClean="0"/>
              <a:t>7</a:t>
            </a:fld>
            <a:endParaRPr lang="en-US" dirty="0"/>
          </a:p>
        </p:txBody>
      </p:sp>
      <p:pic>
        <p:nvPicPr>
          <p:cNvPr id="9" name="Picture 8">
            <a:extLst>
              <a:ext uri="{FF2B5EF4-FFF2-40B4-BE49-F238E27FC236}">
                <a16:creationId xmlns:a16="http://schemas.microsoft.com/office/drawing/2014/main" id="{20367CF2-1032-4C38-7A65-7F0B840D6207}"/>
              </a:ext>
            </a:extLst>
          </p:cNvPr>
          <p:cNvPicPr>
            <a:picLocks noChangeAspect="1"/>
          </p:cNvPicPr>
          <p:nvPr/>
        </p:nvPicPr>
        <p:blipFill>
          <a:blip r:embed="rId2"/>
          <a:stretch>
            <a:fillRect/>
          </a:stretch>
        </p:blipFill>
        <p:spPr>
          <a:xfrm>
            <a:off x="838200" y="2344270"/>
            <a:ext cx="4979893" cy="2169459"/>
          </a:xfrm>
          <a:prstGeom prst="rect">
            <a:avLst/>
          </a:prstGeom>
        </p:spPr>
      </p:pic>
    </p:spTree>
    <p:extLst>
      <p:ext uri="{BB962C8B-B14F-4D97-AF65-F5344CB8AC3E}">
        <p14:creationId xmlns:p14="http://schemas.microsoft.com/office/powerpoint/2010/main" val="21820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08194C-BACC-26C4-AFDC-9B89F9736E80}"/>
              </a:ext>
            </a:extLst>
          </p:cNvPr>
          <p:cNvSpPr>
            <a:spLocks noGrp="1"/>
          </p:cNvSpPr>
          <p:nvPr>
            <p:ph type="title"/>
          </p:nvPr>
        </p:nvSpPr>
        <p:spPr>
          <a:xfrm>
            <a:off x="6804212" y="1379898"/>
            <a:ext cx="5387788" cy="4236776"/>
          </a:xfrm>
        </p:spPr>
        <p:txBody>
          <a:bodyPr/>
          <a:lstStyle/>
          <a:p>
            <a:r>
              <a:rPr lang="en-US" b="0" i="0" dirty="0">
                <a:solidFill>
                  <a:srgbClr val="000000"/>
                </a:solidFill>
                <a:effectLst/>
                <a:latin typeface="Lato" panose="020F0502020204030203" pitchFamily="34" charset="0"/>
              </a:rPr>
              <a:t>Random Forest</a:t>
            </a:r>
            <a:endParaRPr lang="en-IN" dirty="0"/>
          </a:p>
        </p:txBody>
      </p:sp>
      <p:sp>
        <p:nvSpPr>
          <p:cNvPr id="4" name="Text Placeholder 3">
            <a:extLst>
              <a:ext uri="{FF2B5EF4-FFF2-40B4-BE49-F238E27FC236}">
                <a16:creationId xmlns:a16="http://schemas.microsoft.com/office/drawing/2014/main" id="{2EA17014-FBCB-F115-6643-FA583B01CE96}"/>
              </a:ext>
            </a:extLst>
          </p:cNvPr>
          <p:cNvSpPr>
            <a:spLocks noGrp="1"/>
          </p:cNvSpPr>
          <p:nvPr>
            <p:ph type="body" sz="quarter" idx="15"/>
          </p:nvPr>
        </p:nvSpPr>
        <p:spPr>
          <a:xfrm>
            <a:off x="7079406" y="2573879"/>
            <a:ext cx="4614604" cy="2724261"/>
          </a:xfrm>
        </p:spPr>
        <p:txBody>
          <a:bodyPr/>
          <a:lstStyle/>
          <a:p>
            <a:r>
              <a:rPr lang="en-US" i="1" dirty="0">
                <a:solidFill>
                  <a:srgbClr val="333333"/>
                </a:solidFill>
                <a:effectLst/>
                <a:latin typeface="Lato" panose="020F0502020204030203" pitchFamily="34" charset="0"/>
                <a:ea typeface="Lato" panose="020F0502020204030203" pitchFamily="34" charset="0"/>
                <a:cs typeface="Lato" panose="020F0502020204030203" pitchFamily="34" charset="0"/>
              </a:rPr>
              <a:t>Random Forest is a classifier that contains a number of decision trees on various subsets of the given dataset and takes the average to improve the predictive accuracy of that dataset. </a:t>
            </a:r>
            <a:r>
              <a:rPr lang="en-US" i="0" dirty="0">
                <a:solidFill>
                  <a:srgbClr val="000000"/>
                </a:solidFill>
                <a:effectLst/>
                <a:latin typeface="Lato" panose="020F0502020204030203" pitchFamily="34" charset="0"/>
                <a:ea typeface="Lato" panose="020F0502020204030203" pitchFamily="34" charset="0"/>
                <a:cs typeface="Lato" panose="020F0502020204030203" pitchFamily="34" charset="0"/>
              </a:rPr>
              <a:t>For our data, RF provides an accuracy of 99.0%.</a:t>
            </a: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FE1033D1-FE9F-566D-091F-EC616E08CB56}"/>
              </a:ext>
            </a:extLst>
          </p:cNvPr>
          <p:cNvSpPr>
            <a:spLocks noGrp="1"/>
          </p:cNvSpPr>
          <p:nvPr>
            <p:ph type="sldNum" sz="quarter" idx="12"/>
          </p:nvPr>
        </p:nvSpPr>
        <p:spPr/>
        <p:txBody>
          <a:bodyPr/>
          <a:lstStyle/>
          <a:p>
            <a:fld id="{A402E4C0-AD5E-4E8C-9F21-7CCE474BDCEB}" type="slidenum">
              <a:rPr lang="en-US" smtClean="0"/>
              <a:t>8</a:t>
            </a:fld>
            <a:endParaRPr lang="en-US" dirty="0"/>
          </a:p>
        </p:txBody>
      </p:sp>
      <p:pic>
        <p:nvPicPr>
          <p:cNvPr id="6" name="Picture 5">
            <a:extLst>
              <a:ext uri="{FF2B5EF4-FFF2-40B4-BE49-F238E27FC236}">
                <a16:creationId xmlns:a16="http://schemas.microsoft.com/office/drawing/2014/main" id="{65B6FF2B-C3D2-7A9A-211E-CA7DEE9367D1}"/>
              </a:ext>
            </a:extLst>
          </p:cNvPr>
          <p:cNvPicPr>
            <a:picLocks noChangeAspect="1"/>
          </p:cNvPicPr>
          <p:nvPr/>
        </p:nvPicPr>
        <p:blipFill>
          <a:blip r:embed="rId2"/>
          <a:stretch>
            <a:fillRect/>
          </a:stretch>
        </p:blipFill>
        <p:spPr>
          <a:xfrm>
            <a:off x="375481" y="1646861"/>
            <a:ext cx="5290213" cy="3651280"/>
          </a:xfrm>
          <a:prstGeom prst="rect">
            <a:avLst/>
          </a:prstGeom>
        </p:spPr>
      </p:pic>
    </p:spTree>
    <p:extLst>
      <p:ext uri="{BB962C8B-B14F-4D97-AF65-F5344CB8AC3E}">
        <p14:creationId xmlns:p14="http://schemas.microsoft.com/office/powerpoint/2010/main" val="282674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692F6D-3D73-76CE-CB9C-18C7774C1F2A}"/>
              </a:ext>
            </a:extLst>
          </p:cNvPr>
          <p:cNvSpPr>
            <a:spLocks noGrp="1"/>
          </p:cNvSpPr>
          <p:nvPr>
            <p:ph type="title"/>
          </p:nvPr>
        </p:nvSpPr>
        <p:spPr>
          <a:xfrm>
            <a:off x="6467704" y="1881922"/>
            <a:ext cx="5749200" cy="3783772"/>
          </a:xfrm>
        </p:spPr>
        <p:txBody>
          <a:bodyPr/>
          <a:lstStyle/>
          <a:p>
            <a:r>
              <a:rPr lang="en-US" dirty="0"/>
              <a:t>NEURAL NETWORK</a:t>
            </a:r>
            <a:endParaRPr lang="en-IN" dirty="0"/>
          </a:p>
        </p:txBody>
      </p:sp>
      <p:sp>
        <p:nvSpPr>
          <p:cNvPr id="4" name="Text Placeholder 3">
            <a:extLst>
              <a:ext uri="{FF2B5EF4-FFF2-40B4-BE49-F238E27FC236}">
                <a16:creationId xmlns:a16="http://schemas.microsoft.com/office/drawing/2014/main" id="{3F282399-CBA0-CDBF-51DC-D69D6DD6BB63}"/>
              </a:ext>
            </a:extLst>
          </p:cNvPr>
          <p:cNvSpPr>
            <a:spLocks noGrp="1"/>
          </p:cNvSpPr>
          <p:nvPr>
            <p:ph type="body" sz="quarter" idx="15"/>
          </p:nvPr>
        </p:nvSpPr>
        <p:spPr>
          <a:xfrm>
            <a:off x="7079405" y="3201410"/>
            <a:ext cx="4614604" cy="2240166"/>
          </a:xfrm>
        </p:spPr>
        <p:txBody>
          <a:bodyPr/>
          <a:lstStyle/>
          <a:p>
            <a:r>
              <a:rPr lang="en-US" b="0" i="0" dirty="0">
                <a:solidFill>
                  <a:srgbClr val="111111"/>
                </a:solidFill>
                <a:effectLst/>
                <a:latin typeface="Lato" panose="020F0502020204030203" pitchFamily="34" charset="0"/>
                <a:ea typeface="Lato" panose="020F0502020204030203" pitchFamily="34" charset="0"/>
                <a:cs typeface="Lato" panose="020F0502020204030203" pitchFamily="34" charset="0"/>
              </a:rPr>
              <a:t>A neural network is a series of algorithms that endeavors to recognize underlying relationships in a set of data through a process that mimics the way the human brain operates. In this sense, neural networks refer to systems of neurons, either organic or artificial in nature.</a:t>
            </a:r>
            <a:r>
              <a:rPr lang="en-US" b="0" i="0" dirty="0">
                <a:solidFill>
                  <a:schemeClr val="tx1"/>
                </a:solidFill>
                <a:effectLst/>
                <a:latin typeface="Lato" panose="020F0502020204030203" pitchFamily="34" charset="0"/>
              </a:rPr>
              <a:t> When neural network algorithm applied on our dataset it provides an accuracy of </a:t>
            </a:r>
            <a:r>
              <a:rPr lang="en-IN" dirty="0">
                <a:solidFill>
                  <a:srgbClr val="212121"/>
                </a:solidFill>
                <a:latin typeface="Lato" panose="020F0502020204030203" pitchFamily="34" charset="0"/>
                <a:ea typeface="Lato" panose="020F0502020204030203" pitchFamily="34" charset="0"/>
                <a:cs typeface="Lato" panose="020F0502020204030203" pitchFamily="34" charset="0"/>
              </a:rPr>
              <a:t>84.6</a:t>
            </a:r>
            <a:r>
              <a:rPr lang="en-IN" b="0" i="0" dirty="0">
                <a:solidFill>
                  <a:srgbClr val="212121"/>
                </a:solidFill>
                <a:effectLst/>
                <a:latin typeface="Lato" panose="020F0502020204030203" pitchFamily="34" charset="0"/>
                <a:ea typeface="Lato" panose="020F0502020204030203" pitchFamily="34" charset="0"/>
                <a:cs typeface="Lato" panose="020F0502020204030203" pitchFamily="34" charset="0"/>
              </a:rPr>
              <a:t>%</a:t>
            </a:r>
            <a:endParaRPr lang="en-US"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394CCEE5-38D7-2478-3877-CFAF2BA0AAA6}"/>
              </a:ext>
            </a:extLst>
          </p:cNvPr>
          <p:cNvSpPr>
            <a:spLocks noGrp="1"/>
          </p:cNvSpPr>
          <p:nvPr>
            <p:ph type="sldNum" sz="quarter" idx="12"/>
          </p:nvPr>
        </p:nvSpPr>
        <p:spPr/>
        <p:txBody>
          <a:bodyPr/>
          <a:lstStyle/>
          <a:p>
            <a:fld id="{A402E4C0-AD5E-4E8C-9F21-7CCE474BDCEB}" type="slidenum">
              <a:rPr lang="en-US" smtClean="0"/>
              <a:t>9</a:t>
            </a:fld>
            <a:endParaRPr lang="en-US" dirty="0"/>
          </a:p>
        </p:txBody>
      </p:sp>
      <p:pic>
        <p:nvPicPr>
          <p:cNvPr id="9" name="Picture 8">
            <a:extLst>
              <a:ext uri="{FF2B5EF4-FFF2-40B4-BE49-F238E27FC236}">
                <a16:creationId xmlns:a16="http://schemas.microsoft.com/office/drawing/2014/main" id="{ACF39DA6-F720-60DC-F6F1-F66823B0209A}"/>
              </a:ext>
            </a:extLst>
          </p:cNvPr>
          <p:cNvPicPr>
            <a:picLocks noChangeAspect="1"/>
          </p:cNvPicPr>
          <p:nvPr/>
        </p:nvPicPr>
        <p:blipFill>
          <a:blip r:embed="rId2"/>
          <a:stretch>
            <a:fillRect/>
          </a:stretch>
        </p:blipFill>
        <p:spPr>
          <a:xfrm>
            <a:off x="1289670" y="2572870"/>
            <a:ext cx="3434730" cy="1957053"/>
          </a:xfrm>
          <a:prstGeom prst="rect">
            <a:avLst/>
          </a:prstGeom>
        </p:spPr>
      </p:pic>
    </p:spTree>
    <p:extLst>
      <p:ext uri="{BB962C8B-B14F-4D97-AF65-F5344CB8AC3E}">
        <p14:creationId xmlns:p14="http://schemas.microsoft.com/office/powerpoint/2010/main" val="1383446306"/>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204</TotalTime>
  <Words>576</Words>
  <Application>Microsoft Office PowerPoint</Application>
  <PresentationFormat>Widescreen</PresentationFormat>
  <Paragraphs>45</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vt:lpstr>
      <vt:lpstr>Bierstadt</vt:lpstr>
      <vt:lpstr>Calibri</vt:lpstr>
      <vt:lpstr>charter</vt:lpstr>
      <vt:lpstr>Courier New</vt:lpstr>
      <vt:lpstr>Helvetica Neue</vt:lpstr>
      <vt:lpstr>Lato</vt:lpstr>
      <vt:lpstr>Posterama</vt:lpstr>
      <vt:lpstr>Posterama Bold</vt:lpstr>
      <vt:lpstr>Office Theme</vt:lpstr>
      <vt:lpstr>prediction of structure in the atmosphere</vt:lpstr>
      <vt:lpstr>AbSTRACT</vt:lpstr>
      <vt:lpstr>OBJECTIVES</vt:lpstr>
      <vt:lpstr>Proposed algorithm</vt:lpstr>
      <vt:lpstr>Logistic Regression</vt:lpstr>
      <vt:lpstr>SUPPORT VECTOR MACHINE </vt:lpstr>
      <vt:lpstr>K-NEAREST NEIGHBOR </vt:lpstr>
      <vt:lpstr>Random Forest</vt:lpstr>
      <vt:lpstr>NEURAL NETWORK</vt:lpstr>
      <vt:lpstr>PowerPoint Presentation</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yield prediction</dc:title>
  <dc:creator>Sharanya Jorrigala</dc:creator>
  <cp:lastModifiedBy>Sharanya Jorrigala</cp:lastModifiedBy>
  <cp:revision>6</cp:revision>
  <dcterms:created xsi:type="dcterms:W3CDTF">2022-05-15T15:19:11Z</dcterms:created>
  <dcterms:modified xsi:type="dcterms:W3CDTF">2022-05-17T13:52:16Z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